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300" r:id="rId5"/>
    <p:sldId id="295" r:id="rId6"/>
    <p:sldId id="290" r:id="rId7"/>
    <p:sldId id="291" r:id="rId8"/>
    <p:sldId id="293" r:id="rId9"/>
    <p:sldId id="292" r:id="rId10"/>
    <p:sldId id="294" r:id="rId11"/>
    <p:sldId id="296" r:id="rId12"/>
    <p:sldId id="297" r:id="rId13"/>
    <p:sldId id="299" r:id="rId14"/>
    <p:sldId id="298" r:id="rId15"/>
    <p:sldId id="30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9" autoAdjust="0"/>
    <p:restoredTop sz="86375" autoAdjust="0"/>
  </p:normalViewPr>
  <p:slideViewPr>
    <p:cSldViewPr snapToGrid="0" snapToObjects="1">
      <p:cViewPr>
        <p:scale>
          <a:sx n="46" d="100"/>
          <a:sy n="46" d="100"/>
        </p:scale>
        <p:origin x="692" y="43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F5B0A-ECB7-46D1-9FFD-53D84ABC7D75}" type="datetimeFigureOut">
              <a:rPr lang="en-US" smtClean="0"/>
              <a:t>5/7/2026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F94B6-E3EE-405B-ABA7-AA87ACFC1C09}" type="slidenum">
              <a:rPr lang="en-US" smtClean="0"/>
              <a:t>‹#›</a:t>
            </a:fld>
            <a:endParaRPr lang="en-US" dirty="0"/>
          </a:p>
        </p:txBody>
      </p:sp>
    </p:spTree>
    <p:extLst>
      <p:ext uri="{BB962C8B-B14F-4D97-AF65-F5344CB8AC3E}">
        <p14:creationId xmlns:p14="http://schemas.microsoft.com/office/powerpoint/2010/main" val="347054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C557B2-836E-6A42-AAD9-75CA58B924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7CBD0A39-7E86-D442-9A90-105275A285FE}"/>
              </a:ext>
            </a:extLst>
          </p:cNvPr>
          <p:cNvSpPr/>
          <p:nvPr userDrawn="1"/>
        </p:nvSpPr>
        <p:spPr>
          <a:xfrm>
            <a:off x="0" y="0"/>
            <a:ext cx="12192000" cy="6858000"/>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33BC13-95F3-A448-AD82-07806BBF5A74}"/>
              </a:ext>
            </a:extLst>
          </p:cNvPr>
          <p:cNvSpPr>
            <a:spLocks noGrp="1"/>
          </p:cNvSpPr>
          <p:nvPr>
            <p:ph type="ctrTitle" hasCustomPrompt="1"/>
          </p:nvPr>
        </p:nvSpPr>
        <p:spPr>
          <a:xfrm>
            <a:off x="1524000" y="2681415"/>
            <a:ext cx="9144000" cy="828547"/>
          </a:xfrm>
        </p:spPr>
        <p:txBody>
          <a:bodyPr anchor="b">
            <a:normAutofit/>
          </a:bodyPr>
          <a:lstStyle>
            <a:lvl1pPr algn="ctr">
              <a:defRPr sz="5400" b="0" i="0">
                <a:solidFill>
                  <a:schemeClr val="bg1"/>
                </a:solidFill>
                <a:latin typeface="Tw Cen MT" panose="020B0602020104020603" pitchFamily="34" charset="77"/>
                <a:cs typeface="Futura Medium" panose="020B0602020204020303" pitchFamily="34" charset="-79"/>
              </a:defRPr>
            </a:lvl1pPr>
          </a:lstStyle>
          <a:p>
            <a:r>
              <a:rPr lang="en-US" dirty="0"/>
              <a:t>Title Slide</a:t>
            </a:r>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11" name="Picture 10">
            <a:extLst>
              <a:ext uri="{FF2B5EF4-FFF2-40B4-BE49-F238E27FC236}">
                <a16:creationId xmlns:a16="http://schemas.microsoft.com/office/drawing/2014/main" id="{569FD27C-9B84-5345-9210-30540209E7D2}"/>
              </a:ext>
            </a:extLst>
          </p:cNvPr>
          <p:cNvPicPr>
            <a:picLocks noChangeAspect="1"/>
          </p:cNvPicPr>
          <p:nvPr userDrawn="1"/>
        </p:nvPicPr>
        <p:blipFill>
          <a:blip r:embed="rId3"/>
          <a:stretch>
            <a:fillRect/>
          </a:stretch>
        </p:blipFill>
        <p:spPr>
          <a:xfrm>
            <a:off x="353913" y="480141"/>
            <a:ext cx="3680957" cy="737888"/>
          </a:xfrm>
          <a:prstGeom prst="rect">
            <a:avLst/>
          </a:prstGeom>
        </p:spPr>
      </p:pic>
    </p:spTree>
    <p:extLst>
      <p:ext uri="{BB962C8B-B14F-4D97-AF65-F5344CB8AC3E}">
        <p14:creationId xmlns:p14="http://schemas.microsoft.com/office/powerpoint/2010/main" val="1200703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BFC523-70C6-8E48-83E0-802F66F75AB2}"/>
              </a:ext>
            </a:extLst>
          </p:cNvPr>
          <p:cNvSpPr>
            <a:spLocks noGrp="1"/>
          </p:cNvSpPr>
          <p:nvPr>
            <p:ph type="pic" idx="1"/>
          </p:nvPr>
        </p:nvSpPr>
        <p:spPr>
          <a:xfrm>
            <a:off x="5611813" y="987425"/>
            <a:ext cx="574357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a:extLst>
              <a:ext uri="{FF2B5EF4-FFF2-40B4-BE49-F238E27FC236}">
                <a16:creationId xmlns:a16="http://schemas.microsoft.com/office/drawing/2014/main" id="{732364F2-4195-DD4F-B66F-ADFE0A7A091D}"/>
              </a:ext>
            </a:extLst>
          </p:cNvPr>
          <p:cNvSpPr>
            <a:spLocks noGrp="1"/>
          </p:cNvSpPr>
          <p:nvPr>
            <p:ph type="sldNum" sz="quarter" idx="12"/>
          </p:nvPr>
        </p:nvSpPr>
        <p:spPr/>
        <p:txBody>
          <a:bodyPr/>
          <a:lstStyle/>
          <a:p>
            <a:fld id="{1508D04E-6B7B-9F4E-8A1C-46AF2F32E5D8}" type="slidenum">
              <a:rPr lang="en-US" smtClean="0"/>
              <a:t>‹#›</a:t>
            </a:fld>
            <a:endParaRPr lang="en-US" dirty="0"/>
          </a:p>
        </p:txBody>
      </p:sp>
      <p:sp>
        <p:nvSpPr>
          <p:cNvPr id="8" name="Rectangle 7">
            <a:extLst>
              <a:ext uri="{FF2B5EF4-FFF2-40B4-BE49-F238E27FC236}">
                <a16:creationId xmlns:a16="http://schemas.microsoft.com/office/drawing/2014/main" id="{49069B31-04DA-6743-9B7D-4DFAA54AFD6D}"/>
              </a:ext>
            </a:extLst>
          </p:cNvPr>
          <p:cNvSpPr/>
          <p:nvPr userDrawn="1"/>
        </p:nvSpPr>
        <p:spPr>
          <a:xfrm>
            <a:off x="0" y="0"/>
            <a:ext cx="5076497" cy="6721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12FECC79-8310-3340-A847-B913E3F6CDC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10" name="Text Placeholder 3">
            <a:extLst>
              <a:ext uri="{FF2B5EF4-FFF2-40B4-BE49-F238E27FC236}">
                <a16:creationId xmlns:a16="http://schemas.microsoft.com/office/drawing/2014/main" id="{0A78CB00-B11C-C948-AEB6-1A51A0E11C5A}"/>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32137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Lt.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BD0A39-7E86-D442-9A90-105275A285F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33BC13-95F3-A448-AD82-07806BBF5A74}"/>
              </a:ext>
            </a:extLst>
          </p:cNvPr>
          <p:cNvSpPr>
            <a:spLocks noGrp="1"/>
          </p:cNvSpPr>
          <p:nvPr>
            <p:ph type="ctrTitle" hasCustomPrompt="1"/>
          </p:nvPr>
        </p:nvSpPr>
        <p:spPr>
          <a:xfrm>
            <a:off x="1524000" y="2681415"/>
            <a:ext cx="9144000" cy="828547"/>
          </a:xfrm>
        </p:spPr>
        <p:txBody>
          <a:bodyPr anchor="b">
            <a:normAutofit/>
          </a:bodyPr>
          <a:lstStyle>
            <a:lvl1pPr algn="ctr">
              <a:defRPr sz="5400" b="0" i="0">
                <a:solidFill>
                  <a:schemeClr val="bg1"/>
                </a:solidFill>
                <a:latin typeface="Tw Cen MT" panose="020B0602020104020603" pitchFamily="34" charset="77"/>
                <a:cs typeface="Futura Medium" panose="020B0602020204020303" pitchFamily="34" charset="-79"/>
              </a:defRPr>
            </a:lvl1pPr>
          </a:lstStyle>
          <a:p>
            <a:r>
              <a:rPr lang="en-US" dirty="0"/>
              <a:t>Section Title</a:t>
            </a:r>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5" name="Picture 4">
            <a:extLst>
              <a:ext uri="{FF2B5EF4-FFF2-40B4-BE49-F238E27FC236}">
                <a16:creationId xmlns:a16="http://schemas.microsoft.com/office/drawing/2014/main" id="{7CA094F5-68DC-E049-9417-32C6E371590E}"/>
              </a:ext>
            </a:extLst>
          </p:cNvPr>
          <p:cNvPicPr>
            <a:picLocks noChangeAspect="1"/>
          </p:cNvPicPr>
          <p:nvPr userDrawn="1"/>
        </p:nvPicPr>
        <p:blipFill>
          <a:blip r:embed="rId2">
            <a:alphaModFix amt="12000"/>
          </a:blip>
          <a:stretch>
            <a:fillRect/>
          </a:stretch>
        </p:blipFill>
        <p:spPr>
          <a:xfrm>
            <a:off x="-219492" y="-731071"/>
            <a:ext cx="3636930" cy="3636930"/>
          </a:xfrm>
          <a:prstGeom prst="rect">
            <a:avLst/>
          </a:prstGeom>
        </p:spPr>
      </p:pic>
    </p:spTree>
    <p:extLst>
      <p:ext uri="{BB962C8B-B14F-4D97-AF65-F5344CB8AC3E}">
        <p14:creationId xmlns:p14="http://schemas.microsoft.com/office/powerpoint/2010/main" val="160582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9810-D3B6-CE46-9BE2-189EDF9BF831}"/>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CE10631-E9EF-AA40-9612-879FB000FE09}"/>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063A36E-EC8F-4E4F-90AD-DF445F4B860B}"/>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235896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2683E-F626-2945-B547-B0C3E5DCC6D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53D4BAF-894C-314B-AF99-655D8CB062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EB8A59-7395-C347-AD6D-4EA5485EE5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A1A09CD-09B2-5D40-BEF8-27E48FC566CA}"/>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395874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545808-06F6-4245-968C-50231E481D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7C96B88-8B52-3649-92BD-415E0007C0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C4D74F-5B22-624E-935D-7B670AC3C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2B57B1-7570-904F-A848-5569ADD030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D6F76C2-3ECD-DB4A-931E-8277847DE007}"/>
              </a:ext>
            </a:extLst>
          </p:cNvPr>
          <p:cNvSpPr>
            <a:spLocks noGrp="1"/>
          </p:cNvSpPr>
          <p:nvPr>
            <p:ph type="sldNum" sz="quarter" idx="12"/>
          </p:nvPr>
        </p:nvSpPr>
        <p:spPr/>
        <p:txBody>
          <a:bodyPr/>
          <a:lstStyle/>
          <a:p>
            <a:fld id="{1508D04E-6B7B-9F4E-8A1C-46AF2F32E5D8}" type="slidenum">
              <a:rPr lang="en-US" smtClean="0"/>
              <a:t>‹#›</a:t>
            </a:fld>
            <a:endParaRPr lang="en-US" dirty="0"/>
          </a:p>
        </p:txBody>
      </p:sp>
      <p:sp>
        <p:nvSpPr>
          <p:cNvPr id="8" name="Title 1">
            <a:extLst>
              <a:ext uri="{FF2B5EF4-FFF2-40B4-BE49-F238E27FC236}">
                <a16:creationId xmlns:a16="http://schemas.microsoft.com/office/drawing/2014/main" id="{6E1753E2-441E-3944-8D69-9E73468E23D6}"/>
              </a:ext>
            </a:extLst>
          </p:cNvPr>
          <p:cNvSpPr>
            <a:spLocks noGrp="1"/>
          </p:cNvSpPr>
          <p:nvPr>
            <p:ph type="title"/>
          </p:nvPr>
        </p:nvSpPr>
        <p:spPr>
          <a:xfrm>
            <a:off x="838200" y="812734"/>
            <a:ext cx="10515600" cy="606825"/>
          </a:xfrm>
        </p:spPr>
        <p:txBody>
          <a:bodyPr/>
          <a:lstStyle/>
          <a:p>
            <a:r>
              <a:rPr lang="en-US" dirty="0"/>
              <a:t>Click to edit Master title style</a:t>
            </a:r>
          </a:p>
        </p:txBody>
      </p:sp>
    </p:spTree>
    <p:extLst>
      <p:ext uri="{BB962C8B-B14F-4D97-AF65-F5344CB8AC3E}">
        <p14:creationId xmlns:p14="http://schemas.microsoft.com/office/powerpoint/2010/main" val="116378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F48C-12DF-B140-9BDB-66BDE31820B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7A07CBB4-0969-C645-870F-FD166A7826A3}"/>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1483956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A5047E-9044-6748-B90F-D0BF284F14DC}"/>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321518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BD0A39-7E86-D442-9A90-105275A285FE}"/>
              </a:ext>
            </a:extLst>
          </p:cNvPr>
          <p:cNvSpPr/>
          <p:nvPr userDrawn="1"/>
        </p:nvSpPr>
        <p:spPr>
          <a:xfrm>
            <a:off x="0" y="113384"/>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3056409" y="2038930"/>
            <a:ext cx="6079183" cy="2419124"/>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architect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volputatem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a:t>
            </a:r>
          </a:p>
        </p:txBody>
      </p:sp>
      <p:sp>
        <p:nvSpPr>
          <p:cNvPr id="6" name="Subtitle 2">
            <a:extLst>
              <a:ext uri="{FF2B5EF4-FFF2-40B4-BE49-F238E27FC236}">
                <a16:creationId xmlns:a16="http://schemas.microsoft.com/office/drawing/2014/main" id="{A99B5F0B-803B-5240-9ABB-15B1F537BFB1}"/>
              </a:ext>
            </a:extLst>
          </p:cNvPr>
          <p:cNvSpPr txBox="1">
            <a:spLocks/>
          </p:cNvSpPr>
          <p:nvPr userDrawn="1"/>
        </p:nvSpPr>
        <p:spPr>
          <a:xfrm>
            <a:off x="2951304" y="5529992"/>
            <a:ext cx="6079183" cy="29353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Tw Cen MT" panose="020B06020201040206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panose="020B0602020104020603"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w Cen MT" panose="020B06020201040206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w Cen MT" panose="020B0602020104020603"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600" dirty="0"/>
          </a:p>
        </p:txBody>
      </p:sp>
      <p:sp>
        <p:nvSpPr>
          <p:cNvPr id="9" name="Text Placeholder 8">
            <a:extLst>
              <a:ext uri="{FF2B5EF4-FFF2-40B4-BE49-F238E27FC236}">
                <a16:creationId xmlns:a16="http://schemas.microsoft.com/office/drawing/2014/main" id="{D300E2E7-6C2A-3343-8E80-1F39056C2CB5}"/>
              </a:ext>
            </a:extLst>
          </p:cNvPr>
          <p:cNvSpPr>
            <a:spLocks noGrp="1"/>
          </p:cNvSpPr>
          <p:nvPr>
            <p:ph type="body" sz="quarter" idx="10" hasCustomPrompt="1"/>
          </p:nvPr>
        </p:nvSpPr>
        <p:spPr>
          <a:xfrm>
            <a:off x="3091263" y="4547338"/>
            <a:ext cx="6009474" cy="286232"/>
          </a:xfrm>
        </p:spPr>
        <p:txBody>
          <a:bodyPr>
            <a:spAutoFit/>
          </a:bodyPr>
          <a:lstStyle>
            <a:lvl1pPr marL="0" indent="0">
              <a:buNone/>
              <a:defRPr sz="1400">
                <a:solidFill>
                  <a:schemeClr val="bg1"/>
                </a:solidFill>
              </a:defRPr>
            </a:lvl1pPr>
          </a:lstStyle>
          <a:p>
            <a:pPr lvl="0"/>
            <a:r>
              <a:rPr lang="en-US" dirty="0"/>
              <a:t>ATTRIBUTION</a:t>
            </a:r>
          </a:p>
        </p:txBody>
      </p:sp>
      <p:sp>
        <p:nvSpPr>
          <p:cNvPr id="12" name="Text Placeholder 11">
            <a:extLst>
              <a:ext uri="{FF2B5EF4-FFF2-40B4-BE49-F238E27FC236}">
                <a16:creationId xmlns:a16="http://schemas.microsoft.com/office/drawing/2014/main" id="{13E29BD2-E4C5-094C-9946-EA5A171CCDD8}"/>
              </a:ext>
            </a:extLst>
          </p:cNvPr>
          <p:cNvSpPr>
            <a:spLocks noGrp="1"/>
          </p:cNvSpPr>
          <p:nvPr>
            <p:ph type="body" sz="quarter" idx="11" hasCustomPrompt="1"/>
          </p:nvPr>
        </p:nvSpPr>
        <p:spPr>
          <a:xfrm>
            <a:off x="3091657" y="4783810"/>
            <a:ext cx="6008687" cy="286232"/>
          </a:xfrm>
        </p:spPr>
        <p:txBody>
          <a:bodyPr>
            <a:spAutoFit/>
          </a:bodyPr>
          <a:lstStyle>
            <a:lvl1pPr marL="0" indent="0">
              <a:buNone/>
              <a:defRPr sz="1400">
                <a:solidFill>
                  <a:schemeClr val="bg1"/>
                </a:solidFill>
              </a:defRPr>
            </a:lvl1pPr>
          </a:lstStyle>
          <a:p>
            <a:pPr lvl="0"/>
            <a:r>
              <a:rPr lang="en-US" dirty="0"/>
              <a:t>Byline</a:t>
            </a:r>
          </a:p>
        </p:txBody>
      </p:sp>
      <p:sp>
        <p:nvSpPr>
          <p:cNvPr id="13" name="TextBox 12">
            <a:extLst>
              <a:ext uri="{FF2B5EF4-FFF2-40B4-BE49-F238E27FC236}">
                <a16:creationId xmlns:a16="http://schemas.microsoft.com/office/drawing/2014/main" id="{AB409FB3-7988-BF4A-80ED-88187A01D2B8}"/>
              </a:ext>
            </a:extLst>
          </p:cNvPr>
          <p:cNvSpPr txBox="1"/>
          <p:nvPr userDrawn="1"/>
        </p:nvSpPr>
        <p:spPr>
          <a:xfrm>
            <a:off x="2730924" y="1602188"/>
            <a:ext cx="416209" cy="1323439"/>
          </a:xfrm>
          <a:prstGeom prst="rect">
            <a:avLst/>
          </a:prstGeom>
          <a:noFill/>
        </p:spPr>
        <p:txBody>
          <a:bodyPr wrap="square" rtlCol="0">
            <a:spAutoFit/>
          </a:bodyPr>
          <a:lstStyle/>
          <a:p>
            <a:r>
              <a:rPr lang="en-US" sz="8000" dirty="0">
                <a:solidFill>
                  <a:schemeClr val="bg1">
                    <a:alpha val="12000"/>
                  </a:schemeClr>
                </a:solidFill>
                <a:latin typeface="Tw Cen MT" panose="020B0602020104020603" pitchFamily="34" charset="77"/>
              </a:rPr>
              <a:t>“</a:t>
            </a:r>
          </a:p>
        </p:txBody>
      </p:sp>
    </p:spTree>
    <p:extLst>
      <p:ext uri="{BB962C8B-B14F-4D97-AF65-F5344CB8AC3E}">
        <p14:creationId xmlns:p14="http://schemas.microsoft.com/office/powerpoint/2010/main" val="40107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1ED8FB-29FE-F648-9A74-07EEBF188565}"/>
              </a:ext>
            </a:extLst>
          </p:cNvPr>
          <p:cNvSpPr/>
          <p:nvPr userDrawn="1"/>
        </p:nvSpPr>
        <p:spPr>
          <a:xfrm>
            <a:off x="0" y="0"/>
            <a:ext cx="5076497" cy="6721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173B0F-291D-CB44-BF96-F1B813907D58}"/>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FE6A93F-EC38-7B46-A69A-652414171EF9}"/>
              </a:ext>
            </a:extLst>
          </p:cNvPr>
          <p:cNvSpPr>
            <a:spLocks noGrp="1"/>
          </p:cNvSpPr>
          <p:nvPr>
            <p:ph idx="1"/>
          </p:nvPr>
        </p:nvSpPr>
        <p:spPr>
          <a:xfrm>
            <a:off x="5674875" y="987425"/>
            <a:ext cx="56805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CFADB0-FE25-8C49-BA7E-5F26D390C41A}"/>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2F24A973-D631-AC49-9B92-F7C8BE3F9B77}"/>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294801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6D54E5-FB22-1041-A9A5-D036494EC415}"/>
              </a:ext>
            </a:extLst>
          </p:cNvPr>
          <p:cNvSpPr>
            <a:spLocks noGrp="1"/>
          </p:cNvSpPr>
          <p:nvPr>
            <p:ph type="title"/>
          </p:nvPr>
        </p:nvSpPr>
        <p:spPr>
          <a:xfrm>
            <a:off x="838200" y="812734"/>
            <a:ext cx="10515600" cy="6068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FE9892-DDF6-6C4A-94D0-6FA4E2E9D3A3}"/>
              </a:ext>
            </a:extLst>
          </p:cNvPr>
          <p:cNvSpPr>
            <a:spLocks noGrp="1"/>
          </p:cNvSpPr>
          <p:nvPr>
            <p:ph type="body" idx="1"/>
          </p:nvPr>
        </p:nvSpPr>
        <p:spPr>
          <a:xfrm>
            <a:off x="838200" y="1677138"/>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5721911-9919-0443-B8EB-96A54E2E88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w Cen MT" panose="020B0602020104020603" pitchFamily="34" charset="77"/>
              </a:defRPr>
            </a:lvl1pPr>
          </a:lstStyle>
          <a:p>
            <a:fld id="{1508D04E-6B7B-9F4E-8A1C-46AF2F32E5D8}" type="slidenum">
              <a:rPr lang="en-US" smtClean="0"/>
              <a:pPr/>
              <a:t>‹#›</a:t>
            </a:fld>
            <a:endParaRPr lang="en-US" dirty="0"/>
          </a:p>
        </p:txBody>
      </p:sp>
      <p:sp>
        <p:nvSpPr>
          <p:cNvPr id="13" name="Rectangle 12">
            <a:extLst>
              <a:ext uri="{FF2B5EF4-FFF2-40B4-BE49-F238E27FC236}">
                <a16:creationId xmlns:a16="http://schemas.microsoft.com/office/drawing/2014/main" id="{2198B47E-FE55-7F4E-9D1B-8B024B3506A8}"/>
              </a:ext>
            </a:extLst>
          </p:cNvPr>
          <p:cNvSpPr/>
          <p:nvPr userDrawn="1"/>
        </p:nvSpPr>
        <p:spPr>
          <a:xfrm>
            <a:off x="0" y="6721475"/>
            <a:ext cx="12192000" cy="13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775144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5" r:id="rId3"/>
    <p:sldLayoutId id="2147483652" r:id="rId4"/>
    <p:sldLayoutId id="2147483653" r:id="rId5"/>
    <p:sldLayoutId id="2147483654" r:id="rId6"/>
    <p:sldLayoutId id="2147483655" r:id="rId7"/>
    <p:sldLayoutId id="2147483660" r:id="rId8"/>
    <p:sldLayoutId id="2147483656" r:id="rId9"/>
    <p:sldLayoutId id="2147483657" r:id="rId10"/>
  </p:sldLayoutIdLst>
  <p:txStyles>
    <p:titleStyle>
      <a:lvl1pPr algn="l" defTabSz="914400" rtl="0" eaLnBrk="1" latinLnBrk="0" hangingPunct="1">
        <a:lnSpc>
          <a:spcPct val="90000"/>
        </a:lnSpc>
        <a:spcBef>
          <a:spcPct val="0"/>
        </a:spcBef>
        <a:buNone/>
        <a:defRPr sz="4000" kern="1200">
          <a:solidFill>
            <a:schemeClr val="accent1"/>
          </a:solidFill>
          <a:latin typeface="Tw Cen MT" panose="020B06020201040206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Federal Reserve Economic Fundamentals">
            <a:extLst>
              <a:ext uri="{FF2B5EF4-FFF2-40B4-BE49-F238E27FC236}">
                <a16:creationId xmlns:a16="http://schemas.microsoft.com/office/drawing/2014/main" id="{2E1B0382-B419-7E49-AAF9-0F1E6B8A6827}"/>
              </a:ext>
            </a:extLst>
          </p:cNvPr>
          <p:cNvPicPr>
            <a:picLocks noChangeAspect="1"/>
          </p:cNvPicPr>
          <p:nvPr/>
        </p:nvPicPr>
        <p:blipFill>
          <a:blip r:embed="rId2"/>
          <a:stretch>
            <a:fillRect/>
          </a:stretch>
        </p:blipFill>
        <p:spPr>
          <a:xfrm>
            <a:off x="1289303" y="1300644"/>
            <a:ext cx="9613397" cy="1850578"/>
          </a:xfrm>
          <a:prstGeom prst="rect">
            <a:avLst/>
          </a:prstGeom>
        </p:spPr>
      </p:pic>
      <p:sp>
        <p:nvSpPr>
          <p:cNvPr id="6" name="Title 5">
            <a:extLst>
              <a:ext uri="{FF2B5EF4-FFF2-40B4-BE49-F238E27FC236}">
                <a16:creationId xmlns:a16="http://schemas.microsoft.com/office/drawing/2014/main" id="{E84D8C48-B3C9-BA1B-3CF5-5EA3992E94C4}"/>
              </a:ext>
            </a:extLst>
          </p:cNvPr>
          <p:cNvSpPr txBox="1">
            <a:spLocks noGrp="1"/>
          </p:cNvSpPr>
          <p:nvPr>
            <p:ph type="title" idx="4294967295"/>
          </p:nvPr>
        </p:nvSpPr>
        <p:spPr>
          <a:xfrm>
            <a:off x="4652551" y="3762043"/>
            <a:ext cx="3090141" cy="144655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C61A5"/>
                </a:solidFill>
                <a:effectLst/>
                <a:uLnTx/>
                <a:uFillTx/>
                <a:latin typeface="Tw Cen MT" panose="020B0602020104020603" pitchFamily="34" charset="0"/>
                <a:ea typeface="+mn-ea"/>
                <a:cs typeface="+mn-cs"/>
              </a:rPr>
              <a:t>Circular Flow</a:t>
            </a:r>
            <a:br>
              <a:rPr kumimoji="0" lang="en-US" sz="4400" b="0" i="0" u="none" strike="noStrike" kern="1200" cap="none" spc="0" normalizeH="0" baseline="0" noProof="0" dirty="0">
                <a:ln>
                  <a:noFill/>
                </a:ln>
                <a:solidFill>
                  <a:srgbClr val="7C61A5"/>
                </a:solidFill>
                <a:effectLst/>
                <a:uLnTx/>
                <a:uFillTx/>
                <a:latin typeface="Tw Cen MT" panose="020B0602020104020603" pitchFamily="34" charset="0"/>
                <a:ea typeface="+mn-ea"/>
                <a:cs typeface="+mn-cs"/>
              </a:rPr>
            </a:br>
            <a:r>
              <a:rPr lang="en-US" sz="4400" dirty="0">
                <a:solidFill>
                  <a:srgbClr val="7C61A5"/>
                </a:solidFill>
                <a:latin typeface="Tw Cen MT" panose="020B0602020104020603" pitchFamily="34" charset="0"/>
                <a:ea typeface="+mn-ea"/>
                <a:cs typeface="+mn-cs"/>
              </a:rPr>
              <a:t>Lesson</a:t>
            </a:r>
            <a:endParaRPr kumimoji="0" lang="en-US" sz="4400" b="0" i="0" u="none" strike="noStrike" kern="1200" cap="none" spc="0" normalizeH="0" baseline="0" noProof="0" dirty="0">
              <a:ln>
                <a:noFill/>
              </a:ln>
              <a:solidFill>
                <a:srgbClr val="7C61A5"/>
              </a:solidFill>
              <a:effectLst/>
              <a:uLnTx/>
              <a:uFillTx/>
              <a:latin typeface="Tw Cen MT" panose="020B0602020104020603" pitchFamily="34" charset="0"/>
              <a:ea typeface="+mn-ea"/>
              <a:cs typeface="+mn-cs"/>
            </a:endParaRPr>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50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57E03-EDA0-6028-9E7B-E49F82F71A2C}"/>
              </a:ext>
            </a:extLst>
          </p:cNvPr>
          <p:cNvSpPr>
            <a:spLocks noGrp="1"/>
          </p:cNvSpPr>
          <p:nvPr>
            <p:ph type="title"/>
          </p:nvPr>
        </p:nvSpPr>
        <p:spPr/>
        <p:txBody>
          <a:bodyPr>
            <a:normAutofit fontScale="90000"/>
          </a:bodyPr>
          <a:lstStyle/>
          <a:p>
            <a:r>
              <a:rPr lang="en-US" dirty="0"/>
              <a:t>Closure (pt. 2)</a:t>
            </a:r>
          </a:p>
        </p:txBody>
      </p:sp>
      <p:sp>
        <p:nvSpPr>
          <p:cNvPr id="3" name="Content Placeholder 2">
            <a:extLst>
              <a:ext uri="{FF2B5EF4-FFF2-40B4-BE49-F238E27FC236}">
                <a16:creationId xmlns:a16="http://schemas.microsoft.com/office/drawing/2014/main" id="{3049ED29-684C-6135-A25E-4CD64D5F260F}"/>
              </a:ext>
            </a:extLst>
          </p:cNvPr>
          <p:cNvSpPr>
            <a:spLocks noGrp="1"/>
          </p:cNvSpPr>
          <p:nvPr>
            <p:ph idx="1"/>
          </p:nvPr>
        </p:nvSpPr>
        <p:spPr/>
        <p:txBody>
          <a:bodyPr/>
          <a:lstStyle/>
          <a:p>
            <a:r>
              <a:rPr lang="en-US" dirty="0"/>
              <a:t>Who buys resources in the resource market?</a:t>
            </a:r>
          </a:p>
          <a:p>
            <a:pPr marL="0" indent="0">
              <a:buNone/>
            </a:pPr>
            <a:endParaRPr lang="en-US" dirty="0"/>
          </a:p>
          <a:p>
            <a:r>
              <a:rPr lang="en-US" dirty="0"/>
              <a:t>Why do businesses buy resources?</a:t>
            </a:r>
          </a:p>
          <a:p>
            <a:pPr marL="0" indent="0">
              <a:buNone/>
            </a:pPr>
            <a:endParaRPr lang="en-US" dirty="0"/>
          </a:p>
          <a:p>
            <a:r>
              <a:rPr lang="en-US" dirty="0"/>
              <a:t>Who buys goods and services in the product market? </a:t>
            </a:r>
          </a:p>
          <a:p>
            <a:endParaRPr lang="en-US" dirty="0"/>
          </a:p>
          <a:p>
            <a:r>
              <a:rPr lang="en-US" dirty="0"/>
              <a:t>What payment do businesses receive for selling goods and services? </a:t>
            </a:r>
          </a:p>
          <a:p>
            <a:endParaRPr lang="en-US" dirty="0"/>
          </a:p>
          <a:p>
            <a:endParaRPr lang="en-US" dirty="0"/>
          </a:p>
        </p:txBody>
      </p:sp>
    </p:spTree>
    <p:extLst>
      <p:ext uri="{BB962C8B-B14F-4D97-AF65-F5344CB8AC3E}">
        <p14:creationId xmlns:p14="http://schemas.microsoft.com/office/powerpoint/2010/main" val="70655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8E26-C0B7-7328-51FC-55D520AEDBEE}"/>
              </a:ext>
            </a:extLst>
          </p:cNvPr>
          <p:cNvSpPr>
            <a:spLocks noGrp="1"/>
          </p:cNvSpPr>
          <p:nvPr>
            <p:ph type="title"/>
          </p:nvPr>
        </p:nvSpPr>
        <p:spPr/>
        <p:txBody>
          <a:bodyPr>
            <a:normAutofit fontScale="90000"/>
          </a:bodyPr>
          <a:lstStyle/>
          <a:p>
            <a:r>
              <a:rPr lang="en-US" dirty="0"/>
              <a:t>Closure (pt. 3)</a:t>
            </a:r>
          </a:p>
        </p:txBody>
      </p:sp>
      <p:sp>
        <p:nvSpPr>
          <p:cNvPr id="3" name="Content Placeholder 2">
            <a:extLst>
              <a:ext uri="{FF2B5EF4-FFF2-40B4-BE49-F238E27FC236}">
                <a16:creationId xmlns:a16="http://schemas.microsoft.com/office/drawing/2014/main" id="{C5DD64DE-F6A6-6E3E-F255-07854AADA6AA}"/>
              </a:ext>
            </a:extLst>
          </p:cNvPr>
          <p:cNvSpPr>
            <a:spLocks noGrp="1"/>
          </p:cNvSpPr>
          <p:nvPr>
            <p:ph idx="1"/>
          </p:nvPr>
        </p:nvSpPr>
        <p:spPr/>
        <p:txBody>
          <a:bodyPr>
            <a:normAutofit/>
          </a:bodyPr>
          <a:lstStyle/>
          <a:p>
            <a:r>
              <a:rPr lang="en-US" dirty="0"/>
              <a:t>What is the role of government in the circular flow of the economy?</a:t>
            </a:r>
          </a:p>
          <a:p>
            <a:endParaRPr lang="en-US" dirty="0"/>
          </a:p>
          <a:p>
            <a:r>
              <a:rPr lang="en-US" dirty="0"/>
              <a:t>How are transfer payments and subsidies different from payments in the resource and product markets?</a:t>
            </a:r>
          </a:p>
          <a:p>
            <a:endParaRPr lang="en-US" dirty="0"/>
          </a:p>
          <a:p>
            <a:pPr marL="0" indent="0">
              <a:buNone/>
            </a:pPr>
            <a:endParaRPr lang="en-US" dirty="0"/>
          </a:p>
        </p:txBody>
      </p:sp>
    </p:spTree>
    <p:extLst>
      <p:ext uri="{BB962C8B-B14F-4D97-AF65-F5344CB8AC3E}">
        <p14:creationId xmlns:p14="http://schemas.microsoft.com/office/powerpoint/2010/main" val="66357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9CE466-A8C5-3558-7D51-4754F4D2860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E8AF17-0258-4678-FB9B-68623A6FC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Federal Reserve Economic Fundamentals">
            <a:extLst>
              <a:ext uri="{FF2B5EF4-FFF2-40B4-BE49-F238E27FC236}">
                <a16:creationId xmlns:a16="http://schemas.microsoft.com/office/drawing/2014/main" id="{25862E0E-36BA-D90A-B9DE-06CCF4D5FB4C}"/>
              </a:ext>
            </a:extLst>
          </p:cNvPr>
          <p:cNvPicPr>
            <a:picLocks noChangeAspect="1"/>
          </p:cNvPicPr>
          <p:nvPr/>
        </p:nvPicPr>
        <p:blipFill>
          <a:blip r:embed="rId2"/>
          <a:stretch>
            <a:fillRect/>
          </a:stretch>
        </p:blipFill>
        <p:spPr>
          <a:xfrm>
            <a:off x="887521" y="821879"/>
            <a:ext cx="9613397" cy="1850578"/>
          </a:xfrm>
          <a:prstGeom prst="rect">
            <a:avLst/>
          </a:prstGeom>
        </p:spPr>
      </p:pic>
      <p:sp>
        <p:nvSpPr>
          <p:cNvPr id="6" name="Title 5">
            <a:extLst>
              <a:ext uri="{FF2B5EF4-FFF2-40B4-BE49-F238E27FC236}">
                <a16:creationId xmlns:a16="http://schemas.microsoft.com/office/drawing/2014/main" id="{3C6A2E52-2AFA-CC10-E5D7-A8FF4B8ED3C7}"/>
              </a:ext>
            </a:extLst>
          </p:cNvPr>
          <p:cNvSpPr txBox="1">
            <a:spLocks noGrp="1"/>
          </p:cNvSpPr>
          <p:nvPr>
            <p:ph type="title" idx="4294967295"/>
          </p:nvPr>
        </p:nvSpPr>
        <p:spPr>
          <a:xfrm>
            <a:off x="4652551" y="3762043"/>
            <a:ext cx="3090140" cy="144655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C61A5"/>
                </a:solidFill>
                <a:effectLst/>
                <a:uLnTx/>
                <a:uFillTx/>
                <a:latin typeface="Tw Cen MT" panose="020B0602020104020603" pitchFamily="34" charset="0"/>
                <a:ea typeface="+mn-ea"/>
                <a:cs typeface="+mn-cs"/>
              </a:rPr>
              <a:t>Circular Flow</a:t>
            </a:r>
            <a:br>
              <a:rPr kumimoji="0" lang="en-US" sz="4400" b="0" i="0" u="none" strike="noStrike" kern="1200" cap="none" spc="0" normalizeH="0" baseline="0" noProof="0" dirty="0">
                <a:ln>
                  <a:noFill/>
                </a:ln>
                <a:solidFill>
                  <a:srgbClr val="7C61A5"/>
                </a:solidFill>
                <a:effectLst/>
                <a:uLnTx/>
                <a:uFillTx/>
                <a:latin typeface="Tw Cen MT" panose="020B0602020104020603" pitchFamily="34" charset="0"/>
                <a:ea typeface="+mn-ea"/>
                <a:cs typeface="+mn-cs"/>
              </a:rPr>
            </a:br>
            <a:r>
              <a:rPr lang="en-US" sz="4400" dirty="0">
                <a:solidFill>
                  <a:srgbClr val="7C61A5"/>
                </a:solidFill>
                <a:latin typeface="Tw Cen MT" panose="020B0602020104020603" pitchFamily="34" charset="0"/>
                <a:ea typeface="+mn-ea"/>
                <a:cs typeface="+mn-cs"/>
              </a:rPr>
              <a:t>Conclusion</a:t>
            </a:r>
            <a:endParaRPr kumimoji="0" lang="en-US" sz="4400" b="0" i="0" u="none" strike="noStrike" kern="1200" cap="none" spc="0" normalizeH="0" baseline="0" noProof="0" dirty="0">
              <a:ln>
                <a:noFill/>
              </a:ln>
              <a:solidFill>
                <a:srgbClr val="7C61A5"/>
              </a:solidFill>
              <a:effectLst/>
              <a:uLnTx/>
              <a:uFillTx/>
              <a:latin typeface="Tw Cen MT" panose="020B0602020104020603" pitchFamily="34" charset="0"/>
              <a:ea typeface="+mn-ea"/>
              <a:cs typeface="+mn-cs"/>
            </a:endParaRPr>
          </a:p>
        </p:txBody>
      </p:sp>
      <p:sp>
        <p:nvSpPr>
          <p:cNvPr id="12" name="Right Triangle 11">
            <a:extLst>
              <a:ext uri="{FF2B5EF4-FFF2-40B4-BE49-F238E27FC236}">
                <a16:creationId xmlns:a16="http://schemas.microsoft.com/office/drawing/2014/main" id="{995CB5E5-4B5E-9BDD-527F-2933EDF9D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5976C15-FF5B-8858-FF97-E3502B54A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955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F36C-7734-DEE1-1CA6-1B5E827744C6}"/>
              </a:ext>
            </a:extLst>
          </p:cNvPr>
          <p:cNvSpPr>
            <a:spLocks noGrp="1"/>
          </p:cNvSpPr>
          <p:nvPr>
            <p:ph type="title"/>
          </p:nvPr>
        </p:nvSpPr>
        <p:spPr/>
        <p:txBody>
          <a:bodyPr>
            <a:normAutofit fontScale="90000"/>
          </a:bodyPr>
          <a:lstStyle/>
          <a:p>
            <a:r>
              <a:rPr lang="en-US" dirty="0"/>
              <a:t>Vocabulary: Resources	</a:t>
            </a:r>
          </a:p>
        </p:txBody>
      </p:sp>
      <p:sp>
        <p:nvSpPr>
          <p:cNvPr id="3" name="Content Placeholder 2">
            <a:extLst>
              <a:ext uri="{FF2B5EF4-FFF2-40B4-BE49-F238E27FC236}">
                <a16:creationId xmlns:a16="http://schemas.microsoft.com/office/drawing/2014/main" id="{E6FA3E3B-964D-09D4-4A4B-491B87335EE2}"/>
              </a:ext>
            </a:extLst>
          </p:cNvPr>
          <p:cNvSpPr>
            <a:spLocks noGrp="1"/>
          </p:cNvSpPr>
          <p:nvPr>
            <p:ph idx="1"/>
          </p:nvPr>
        </p:nvSpPr>
        <p:spPr/>
        <p:txBody>
          <a:bodyPr/>
          <a:lstStyle/>
          <a:p>
            <a:r>
              <a:rPr lang="en-US" dirty="0"/>
              <a:t>Productive resources are the natural, human, and capital resources that are available to make goods and services.</a:t>
            </a:r>
          </a:p>
          <a:p>
            <a:pPr marL="0" indent="0">
              <a:buNone/>
            </a:pPr>
            <a:endParaRPr lang="en-US" dirty="0"/>
          </a:p>
          <a:p>
            <a:r>
              <a:rPr lang="en-US" dirty="0"/>
              <a:t>Productive resources are also known as factors of production.</a:t>
            </a:r>
          </a:p>
          <a:p>
            <a:pPr marL="0" indent="0">
              <a:buNone/>
            </a:pPr>
            <a:endParaRPr lang="en-US" dirty="0"/>
          </a:p>
          <a:p>
            <a:r>
              <a:rPr lang="en-US" dirty="0"/>
              <a:t>People in households own resources.</a:t>
            </a:r>
          </a:p>
          <a:p>
            <a:pPr marL="0" indent="0">
              <a:buNone/>
            </a:pPr>
            <a:endParaRPr lang="en-US" dirty="0"/>
          </a:p>
          <a:p>
            <a:r>
              <a:rPr lang="en-US" dirty="0"/>
              <a:t>People earn income when they provide resources in the market.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11858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844C-094E-2CBA-F484-05C0F9F9237C}"/>
              </a:ext>
            </a:extLst>
          </p:cNvPr>
          <p:cNvSpPr>
            <a:spLocks noGrp="1"/>
          </p:cNvSpPr>
          <p:nvPr>
            <p:ph type="title"/>
          </p:nvPr>
        </p:nvSpPr>
        <p:spPr/>
        <p:txBody>
          <a:bodyPr>
            <a:normAutofit fontScale="90000"/>
          </a:bodyPr>
          <a:lstStyle/>
          <a:p>
            <a:r>
              <a:rPr lang="en-US" dirty="0"/>
              <a:t>Vocabulary: Resources</a:t>
            </a:r>
          </a:p>
        </p:txBody>
      </p:sp>
      <p:sp>
        <p:nvSpPr>
          <p:cNvPr id="3" name="Content Placeholder 2">
            <a:extLst>
              <a:ext uri="{FF2B5EF4-FFF2-40B4-BE49-F238E27FC236}">
                <a16:creationId xmlns:a16="http://schemas.microsoft.com/office/drawing/2014/main" id="{3C50C91C-91BD-5961-E227-3A5F0BE84CDE}"/>
              </a:ext>
            </a:extLst>
          </p:cNvPr>
          <p:cNvSpPr>
            <a:spLocks noGrp="1"/>
          </p:cNvSpPr>
          <p:nvPr>
            <p:ph idx="1"/>
          </p:nvPr>
        </p:nvSpPr>
        <p:spPr/>
        <p:txBody>
          <a:bodyPr>
            <a:normAutofit fontScale="92500" lnSpcReduction="10000"/>
          </a:bodyPr>
          <a:lstStyle/>
          <a:p>
            <a:r>
              <a:rPr lang="en-US" dirty="0"/>
              <a:t>Natural resources (land) are things that occur naturally in or on the earth.	</a:t>
            </a:r>
          </a:p>
          <a:p>
            <a:endParaRPr lang="en-US" dirty="0"/>
          </a:p>
          <a:p>
            <a:r>
              <a:rPr lang="en-US" dirty="0"/>
              <a:t>Human resources (labor) are people who work. </a:t>
            </a:r>
          </a:p>
          <a:p>
            <a:pPr marL="0" indent="0">
              <a:buNone/>
            </a:pPr>
            <a:endParaRPr lang="en-US" dirty="0"/>
          </a:p>
          <a:p>
            <a:r>
              <a:rPr lang="en-US" dirty="0"/>
              <a:t>Capital resources (capital goods) are things produced by people and used to produce other goods and services. Capital resources include buildings, equipment, and tools.</a:t>
            </a:r>
          </a:p>
          <a:p>
            <a:pPr marL="0" indent="0">
              <a:buNone/>
            </a:pPr>
            <a:endParaRPr lang="en-US" dirty="0"/>
          </a:p>
          <a:p>
            <a:r>
              <a:rPr lang="en-US" dirty="0"/>
              <a:t>Entrepreneurship refers to people who combine resources and take risks to start and operate businesses that produce goods and services</a:t>
            </a:r>
          </a:p>
        </p:txBody>
      </p:sp>
    </p:spTree>
    <p:extLst>
      <p:ext uri="{BB962C8B-B14F-4D97-AF65-F5344CB8AC3E}">
        <p14:creationId xmlns:p14="http://schemas.microsoft.com/office/powerpoint/2010/main" val="181542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A597C-6420-02CA-3DA8-F942998184A6}"/>
              </a:ext>
            </a:extLst>
          </p:cNvPr>
          <p:cNvSpPr>
            <a:spLocks noGrp="1"/>
          </p:cNvSpPr>
          <p:nvPr>
            <p:ph type="title"/>
          </p:nvPr>
        </p:nvSpPr>
        <p:spPr/>
        <p:txBody>
          <a:bodyPr>
            <a:normAutofit fontScale="90000"/>
          </a:bodyPr>
          <a:lstStyle/>
          <a:p>
            <a:r>
              <a:rPr lang="en-US" dirty="0"/>
              <a:t>Round 1 Goals and Instructions</a:t>
            </a:r>
          </a:p>
        </p:txBody>
      </p:sp>
      <p:sp>
        <p:nvSpPr>
          <p:cNvPr id="3" name="Content Placeholder 2">
            <a:extLst>
              <a:ext uri="{FF2B5EF4-FFF2-40B4-BE49-F238E27FC236}">
                <a16:creationId xmlns:a16="http://schemas.microsoft.com/office/drawing/2014/main" id="{21F0669A-23D3-FCE2-2303-8D94146FF5CF}"/>
              </a:ext>
            </a:extLst>
          </p:cNvPr>
          <p:cNvSpPr>
            <a:spLocks noGrp="1"/>
          </p:cNvSpPr>
          <p:nvPr>
            <p:ph idx="1"/>
          </p:nvPr>
        </p:nvSpPr>
        <p:spPr/>
        <p:txBody>
          <a:bodyPr>
            <a:normAutofit fontScale="92500" lnSpcReduction="10000"/>
          </a:bodyPr>
          <a:lstStyle/>
          <a:p>
            <a:r>
              <a:rPr lang="en-US" b="1" dirty="0"/>
              <a:t>Businesses</a:t>
            </a:r>
            <a:r>
              <a:rPr lang="en-US" dirty="0"/>
              <a:t> should buy as many resources as possible to produce as many eagle toys as possible.</a:t>
            </a:r>
          </a:p>
          <a:p>
            <a:pPr marL="0" indent="0">
              <a:buNone/>
            </a:pPr>
            <a:endParaRPr lang="en-US" dirty="0"/>
          </a:p>
          <a:p>
            <a:r>
              <a:rPr lang="en-US" b="1" dirty="0"/>
              <a:t>Households </a:t>
            </a:r>
            <a:r>
              <a:rPr lang="en-US" dirty="0"/>
              <a:t>should sell their resources for as much money as possible. </a:t>
            </a:r>
          </a:p>
          <a:p>
            <a:pPr marL="0" indent="0">
              <a:buNone/>
            </a:pPr>
            <a:endParaRPr lang="en-US" dirty="0"/>
          </a:p>
          <a:p>
            <a:r>
              <a:rPr lang="en-US" dirty="0"/>
              <a:t>Businesses need three resource cards: one unit each of natural resources, human resources, and capital resources.</a:t>
            </a:r>
          </a:p>
          <a:p>
            <a:pPr marL="0" indent="0">
              <a:buNone/>
            </a:pPr>
            <a:endParaRPr lang="en-US" dirty="0"/>
          </a:p>
          <a:p>
            <a:r>
              <a:rPr lang="en-US" dirty="0"/>
              <a:t>At the end of Round 1, businesses will take the sets of three resource cards to the factory and exchange each set of three cards for one eagle toy</a:t>
            </a:r>
          </a:p>
        </p:txBody>
      </p:sp>
    </p:spTree>
    <p:extLst>
      <p:ext uri="{BB962C8B-B14F-4D97-AF65-F5344CB8AC3E}">
        <p14:creationId xmlns:p14="http://schemas.microsoft.com/office/powerpoint/2010/main" val="401301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EE1C7-45D7-D78D-8A0B-765EF3D2966E}"/>
              </a:ext>
            </a:extLst>
          </p:cNvPr>
          <p:cNvSpPr>
            <a:spLocks noGrp="1"/>
          </p:cNvSpPr>
          <p:nvPr>
            <p:ph type="title"/>
          </p:nvPr>
        </p:nvSpPr>
        <p:spPr/>
        <p:txBody>
          <a:bodyPr>
            <a:normAutofit fontScale="90000"/>
          </a:bodyPr>
          <a:lstStyle/>
          <a:p>
            <a:r>
              <a:rPr lang="en-US" dirty="0"/>
              <a:t>Circular Flow (pt.1)</a:t>
            </a:r>
          </a:p>
        </p:txBody>
      </p:sp>
      <p:sp>
        <p:nvSpPr>
          <p:cNvPr id="3" name="Content Placeholder 2">
            <a:extLst>
              <a:ext uri="{FF2B5EF4-FFF2-40B4-BE49-F238E27FC236}">
                <a16:creationId xmlns:a16="http://schemas.microsoft.com/office/drawing/2014/main" id="{DF6FD3F7-98D9-4973-D5E0-11F90C9D8B5B}"/>
              </a:ext>
            </a:extLst>
          </p:cNvPr>
          <p:cNvSpPr>
            <a:spLocks noGrp="1"/>
          </p:cNvSpPr>
          <p:nvPr>
            <p:ph idx="1"/>
          </p:nvPr>
        </p:nvSpPr>
        <p:spPr/>
        <p:txBody>
          <a:bodyPr/>
          <a:lstStyle/>
          <a:p>
            <a:endParaRPr lang="en-US" dirty="0"/>
          </a:p>
        </p:txBody>
      </p:sp>
      <p:pic>
        <p:nvPicPr>
          <p:cNvPr id="8" name="Picture 7" descr="A chart depicting the product market and the resource market, with arrows indicating how goods and services and the factors of production move through the markets. ">
            <a:extLst>
              <a:ext uri="{FF2B5EF4-FFF2-40B4-BE49-F238E27FC236}">
                <a16:creationId xmlns:a16="http://schemas.microsoft.com/office/drawing/2014/main" id="{3ABDEF8B-7FB9-2A43-42CD-0A4AE92753E7}"/>
              </a:ext>
            </a:extLst>
          </p:cNvPr>
          <p:cNvPicPr>
            <a:picLocks noChangeAspect="1"/>
          </p:cNvPicPr>
          <p:nvPr/>
        </p:nvPicPr>
        <p:blipFill>
          <a:blip r:embed="rId2"/>
          <a:stretch>
            <a:fillRect/>
          </a:stretch>
        </p:blipFill>
        <p:spPr>
          <a:xfrm>
            <a:off x="758757" y="1677138"/>
            <a:ext cx="10671243" cy="4655568"/>
          </a:xfrm>
          <a:prstGeom prst="rect">
            <a:avLst/>
          </a:prstGeom>
        </p:spPr>
      </p:pic>
    </p:spTree>
    <p:extLst>
      <p:ext uri="{BB962C8B-B14F-4D97-AF65-F5344CB8AC3E}">
        <p14:creationId xmlns:p14="http://schemas.microsoft.com/office/powerpoint/2010/main" val="90049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03D1-04F2-EB3D-2FD6-29DBAD1B00DE}"/>
              </a:ext>
            </a:extLst>
          </p:cNvPr>
          <p:cNvSpPr>
            <a:spLocks noGrp="1"/>
          </p:cNvSpPr>
          <p:nvPr>
            <p:ph type="title"/>
          </p:nvPr>
        </p:nvSpPr>
        <p:spPr/>
        <p:txBody>
          <a:bodyPr>
            <a:normAutofit fontScale="90000"/>
          </a:bodyPr>
          <a:lstStyle/>
          <a:p>
            <a:r>
              <a:rPr lang="en-US" dirty="0"/>
              <a:t>Round 2 Goals and Instructions</a:t>
            </a:r>
          </a:p>
        </p:txBody>
      </p:sp>
      <p:sp>
        <p:nvSpPr>
          <p:cNvPr id="3" name="Content Placeholder 2">
            <a:extLst>
              <a:ext uri="{FF2B5EF4-FFF2-40B4-BE49-F238E27FC236}">
                <a16:creationId xmlns:a16="http://schemas.microsoft.com/office/drawing/2014/main" id="{23E57B50-885D-595E-76A4-45273DF56BDC}"/>
              </a:ext>
            </a:extLst>
          </p:cNvPr>
          <p:cNvSpPr>
            <a:spLocks noGrp="1"/>
          </p:cNvSpPr>
          <p:nvPr>
            <p:ph idx="1"/>
          </p:nvPr>
        </p:nvSpPr>
        <p:spPr/>
        <p:txBody>
          <a:bodyPr>
            <a:normAutofit/>
          </a:bodyPr>
          <a:lstStyle/>
          <a:p>
            <a:r>
              <a:rPr lang="en-US" b="1" dirty="0"/>
              <a:t>Businesses </a:t>
            </a:r>
            <a:r>
              <a:rPr lang="en-US" dirty="0"/>
              <a:t>should sell eagle toys to the households and try to make as much money as possible. </a:t>
            </a:r>
          </a:p>
          <a:p>
            <a:r>
              <a:rPr lang="en-US" b="1" dirty="0"/>
              <a:t>Households</a:t>
            </a:r>
            <a:r>
              <a:rPr lang="en-US" dirty="0"/>
              <a:t> should buy as many eagle toys as possible with the income they earned from selling their resources in Round 1. </a:t>
            </a:r>
          </a:p>
          <a:p>
            <a:r>
              <a:rPr lang="en-US" dirty="0"/>
              <a:t>If households have resources left from Round 1, they may sell them to businesses.</a:t>
            </a:r>
          </a:p>
          <a:p>
            <a:r>
              <a:rPr lang="en-US" dirty="0"/>
              <a:t>Businesses may buy these resources and bring sets of three resources—one natural, one human, and one capital—to turn into product. </a:t>
            </a:r>
          </a:p>
          <a:p>
            <a:r>
              <a:rPr lang="en-US" dirty="0"/>
              <a:t>Businesses may then sell those products (eagle toys)</a:t>
            </a:r>
          </a:p>
          <a:p>
            <a:endParaRPr lang="en-US" dirty="0"/>
          </a:p>
          <a:p>
            <a:pPr marL="342900" marR="88900" lvl="0" indent="-342900">
              <a:lnSpc>
                <a:spcPct val="110000"/>
              </a:lnSpc>
              <a:spcBef>
                <a:spcPts val="0"/>
              </a:spcBef>
              <a:spcAft>
                <a:spcPts val="0"/>
              </a:spcAft>
              <a:buClr>
                <a:srgbClr val="231F20"/>
              </a:buClr>
              <a:buSzPts val="1100"/>
              <a:buFont typeface="Arial" panose="020B0604020202020204" pitchFamily="34" charset="0"/>
              <a:buAutoNum type="arabicPeriod"/>
              <a:tabLst>
                <a:tab pos="393700" algn="l"/>
              </a:tabLst>
            </a:pPr>
            <a:endParaRPr lang="en-US" sz="1800" spc="-30" dirty="0">
              <a:solidFill>
                <a:srgbClr val="231F20"/>
              </a:solidFill>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9441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EE1C7-45D7-D78D-8A0B-765EF3D2966E}"/>
              </a:ext>
            </a:extLst>
          </p:cNvPr>
          <p:cNvSpPr>
            <a:spLocks noGrp="1"/>
          </p:cNvSpPr>
          <p:nvPr>
            <p:ph type="title"/>
          </p:nvPr>
        </p:nvSpPr>
        <p:spPr/>
        <p:txBody>
          <a:bodyPr>
            <a:normAutofit fontScale="90000"/>
          </a:bodyPr>
          <a:lstStyle/>
          <a:p>
            <a:r>
              <a:rPr lang="en-US" dirty="0"/>
              <a:t>Circular Flow Chart (pt. 2)</a:t>
            </a:r>
          </a:p>
        </p:txBody>
      </p:sp>
      <p:sp>
        <p:nvSpPr>
          <p:cNvPr id="3" name="Content Placeholder 2">
            <a:extLst>
              <a:ext uri="{FF2B5EF4-FFF2-40B4-BE49-F238E27FC236}">
                <a16:creationId xmlns:a16="http://schemas.microsoft.com/office/drawing/2014/main" id="{DF6FD3F7-98D9-4973-D5E0-11F90C9D8B5B}"/>
              </a:ext>
            </a:extLst>
          </p:cNvPr>
          <p:cNvSpPr>
            <a:spLocks noGrp="1"/>
          </p:cNvSpPr>
          <p:nvPr>
            <p:ph idx="1"/>
          </p:nvPr>
        </p:nvSpPr>
        <p:spPr/>
        <p:txBody>
          <a:bodyPr/>
          <a:lstStyle/>
          <a:p>
            <a:endParaRPr lang="en-US" dirty="0"/>
          </a:p>
        </p:txBody>
      </p:sp>
      <p:pic>
        <p:nvPicPr>
          <p:cNvPr id="8" name="Picture 7" descr="A chart depicting the product market and the resource market, with arrows indicating how goods and services and the factors of production move through the markets. ">
            <a:extLst>
              <a:ext uri="{FF2B5EF4-FFF2-40B4-BE49-F238E27FC236}">
                <a16:creationId xmlns:a16="http://schemas.microsoft.com/office/drawing/2014/main" id="{3ABDEF8B-7FB9-2A43-42CD-0A4AE92753E7}"/>
              </a:ext>
            </a:extLst>
          </p:cNvPr>
          <p:cNvPicPr>
            <a:picLocks noChangeAspect="1"/>
          </p:cNvPicPr>
          <p:nvPr/>
        </p:nvPicPr>
        <p:blipFill>
          <a:blip r:embed="rId2"/>
          <a:stretch>
            <a:fillRect/>
          </a:stretch>
        </p:blipFill>
        <p:spPr>
          <a:xfrm>
            <a:off x="758757" y="1677138"/>
            <a:ext cx="10671243" cy="4655568"/>
          </a:xfrm>
          <a:prstGeom prst="rect">
            <a:avLst/>
          </a:prstGeom>
        </p:spPr>
      </p:pic>
    </p:spTree>
    <p:extLst>
      <p:ext uri="{BB962C8B-B14F-4D97-AF65-F5344CB8AC3E}">
        <p14:creationId xmlns:p14="http://schemas.microsoft.com/office/powerpoint/2010/main" val="271423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04961-5B68-F261-6D2E-E325C42279A0}"/>
              </a:ext>
            </a:extLst>
          </p:cNvPr>
          <p:cNvSpPr>
            <a:spLocks noGrp="1"/>
          </p:cNvSpPr>
          <p:nvPr>
            <p:ph type="title"/>
          </p:nvPr>
        </p:nvSpPr>
        <p:spPr/>
        <p:txBody>
          <a:bodyPr>
            <a:normAutofit fontScale="90000"/>
          </a:bodyPr>
          <a:lstStyle/>
          <a:p>
            <a:r>
              <a:rPr lang="en-US" dirty="0"/>
              <a:t>Circular Flow Chart (pt. 3)</a:t>
            </a:r>
          </a:p>
        </p:txBody>
      </p:sp>
      <p:sp>
        <p:nvSpPr>
          <p:cNvPr id="3" name="Content Placeholder 2">
            <a:extLst>
              <a:ext uri="{FF2B5EF4-FFF2-40B4-BE49-F238E27FC236}">
                <a16:creationId xmlns:a16="http://schemas.microsoft.com/office/drawing/2014/main" id="{BA4F9BC8-E6E3-D973-7D60-A7D90BAC8F2F}"/>
              </a:ext>
            </a:extLst>
          </p:cNvPr>
          <p:cNvSpPr>
            <a:spLocks noGrp="1"/>
          </p:cNvSpPr>
          <p:nvPr>
            <p:ph idx="1"/>
          </p:nvPr>
        </p:nvSpPr>
        <p:spPr/>
        <p:txBody>
          <a:bodyPr/>
          <a:lstStyle/>
          <a:p>
            <a:endParaRPr lang="en-US" dirty="0"/>
          </a:p>
        </p:txBody>
      </p:sp>
      <p:grpSp>
        <p:nvGrpSpPr>
          <p:cNvPr id="4" name="Group 3" descr="A chart depicting the product market and the resource market, with arrows indicating how goods and services and the factors of production move through the markets. There are blanks where the items moving through the market should be labeled. ">
            <a:extLst>
              <a:ext uri="{FF2B5EF4-FFF2-40B4-BE49-F238E27FC236}">
                <a16:creationId xmlns:a16="http://schemas.microsoft.com/office/drawing/2014/main" id="{830D2A6E-0387-4E6D-3509-5FE6CC6BB1C9}"/>
              </a:ext>
            </a:extLst>
          </p:cNvPr>
          <p:cNvGrpSpPr>
            <a:grpSpLocks/>
          </p:cNvGrpSpPr>
          <p:nvPr/>
        </p:nvGrpSpPr>
        <p:grpSpPr>
          <a:xfrm>
            <a:off x="838200" y="1575881"/>
            <a:ext cx="10515600" cy="4452595"/>
            <a:chOff x="3175" y="3162"/>
            <a:chExt cx="3544570" cy="1896123"/>
          </a:xfrm>
        </p:grpSpPr>
        <p:pic>
          <p:nvPicPr>
            <p:cNvPr id="5" name="Image 453">
              <a:extLst>
                <a:ext uri="{FF2B5EF4-FFF2-40B4-BE49-F238E27FC236}">
                  <a16:creationId xmlns:a16="http://schemas.microsoft.com/office/drawing/2014/main" id="{0048BEA1-DAA2-6058-A146-427B358C1C9E}"/>
                </a:ext>
              </a:extLst>
            </p:cNvPr>
            <p:cNvPicPr/>
            <p:nvPr/>
          </p:nvPicPr>
          <p:blipFill>
            <a:blip r:embed="rId2" cstate="print"/>
            <a:stretch>
              <a:fillRect/>
            </a:stretch>
          </p:blipFill>
          <p:spPr>
            <a:xfrm>
              <a:off x="3175" y="3162"/>
              <a:ext cx="3544570" cy="1896122"/>
            </a:xfrm>
            <a:prstGeom prst="rect">
              <a:avLst/>
            </a:prstGeom>
          </p:spPr>
        </p:pic>
        <p:sp>
          <p:nvSpPr>
            <p:cNvPr id="6" name="Graphic 454">
              <a:extLst>
                <a:ext uri="{FF2B5EF4-FFF2-40B4-BE49-F238E27FC236}">
                  <a16:creationId xmlns:a16="http://schemas.microsoft.com/office/drawing/2014/main" id="{85EACFD4-77B9-2F1C-ACE6-72D5BB078100}"/>
                </a:ext>
              </a:extLst>
            </p:cNvPr>
            <p:cNvSpPr/>
            <p:nvPr/>
          </p:nvSpPr>
          <p:spPr>
            <a:xfrm>
              <a:off x="3175" y="3175"/>
              <a:ext cx="3544570" cy="1896110"/>
            </a:xfrm>
            <a:custGeom>
              <a:avLst/>
              <a:gdLst/>
              <a:ahLst/>
              <a:cxnLst/>
              <a:rect l="l" t="t" r="r" b="b"/>
              <a:pathLst>
                <a:path w="3544570" h="1896110">
                  <a:moveTo>
                    <a:pt x="0" y="1896110"/>
                  </a:moveTo>
                  <a:lnTo>
                    <a:pt x="3544570" y="1896110"/>
                  </a:lnTo>
                  <a:lnTo>
                    <a:pt x="3544570" y="0"/>
                  </a:lnTo>
                  <a:lnTo>
                    <a:pt x="0" y="0"/>
                  </a:lnTo>
                  <a:lnTo>
                    <a:pt x="0" y="1896110"/>
                  </a:lnTo>
                  <a:close/>
                </a:path>
              </a:pathLst>
            </a:custGeom>
            <a:ln w="6350">
              <a:solidFill>
                <a:srgbClr val="231F20"/>
              </a:solidFill>
              <a:prstDash val="solid"/>
            </a:ln>
          </p:spPr>
          <p:txBody>
            <a:bodyPr wrap="square" lIns="0" tIns="0" rIns="0" bIns="0" rtlCol="0">
              <a:prstTxWarp prst="textNoShape">
                <a:avLst/>
              </a:prstTxWarp>
              <a:noAutofit/>
            </a:bodyPr>
            <a:lstStyle/>
            <a:p>
              <a:endParaRPr lang="en-US"/>
            </a:p>
          </p:txBody>
        </p:sp>
      </p:grpSp>
    </p:spTree>
    <p:extLst>
      <p:ext uri="{BB962C8B-B14F-4D97-AF65-F5344CB8AC3E}">
        <p14:creationId xmlns:p14="http://schemas.microsoft.com/office/powerpoint/2010/main" val="83927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2038D-24D7-DE0C-62C9-7A74F6D28519}"/>
              </a:ext>
            </a:extLst>
          </p:cNvPr>
          <p:cNvSpPr>
            <a:spLocks noGrp="1"/>
          </p:cNvSpPr>
          <p:nvPr>
            <p:ph type="title"/>
          </p:nvPr>
        </p:nvSpPr>
        <p:spPr/>
        <p:txBody>
          <a:bodyPr>
            <a:normAutofit fontScale="90000"/>
          </a:bodyPr>
          <a:lstStyle/>
          <a:p>
            <a:r>
              <a:rPr lang="en-US" dirty="0"/>
              <a:t>Closure</a:t>
            </a:r>
          </a:p>
        </p:txBody>
      </p:sp>
      <p:sp>
        <p:nvSpPr>
          <p:cNvPr id="3" name="Content Placeholder 2">
            <a:extLst>
              <a:ext uri="{FF2B5EF4-FFF2-40B4-BE49-F238E27FC236}">
                <a16:creationId xmlns:a16="http://schemas.microsoft.com/office/drawing/2014/main" id="{11863F96-BF40-C151-5B0A-418F0F0D698A}"/>
              </a:ext>
            </a:extLst>
          </p:cNvPr>
          <p:cNvSpPr>
            <a:spLocks noGrp="1"/>
          </p:cNvSpPr>
          <p:nvPr>
            <p:ph idx="1"/>
          </p:nvPr>
        </p:nvSpPr>
        <p:spPr/>
        <p:txBody>
          <a:bodyPr>
            <a:normAutofit/>
          </a:bodyPr>
          <a:lstStyle/>
          <a:p>
            <a:r>
              <a:rPr lang="en-US" dirty="0"/>
              <a:t>What are productive resources</a:t>
            </a:r>
          </a:p>
          <a:p>
            <a:pPr marL="0" indent="0">
              <a:buNone/>
            </a:pPr>
            <a:endParaRPr lang="en-US" dirty="0"/>
          </a:p>
          <a:p>
            <a:r>
              <a:rPr lang="en-US" dirty="0"/>
              <a:t>Who sells productive resources in the economy?</a:t>
            </a:r>
          </a:p>
          <a:p>
            <a:pPr marL="0" indent="0">
              <a:buNone/>
            </a:pPr>
            <a:endParaRPr lang="en-US" dirty="0"/>
          </a:p>
          <a:p>
            <a:r>
              <a:rPr lang="en-US" dirty="0"/>
              <a:t>What are the three types of productive resources?</a:t>
            </a:r>
          </a:p>
          <a:p>
            <a:pPr marL="0" indent="0">
              <a:buNone/>
            </a:pPr>
            <a:endParaRPr lang="en-US" dirty="0"/>
          </a:p>
          <a:p>
            <a:r>
              <a:rPr lang="en-US" dirty="0"/>
              <a:t>What type of income is earned by each resource?</a:t>
            </a:r>
          </a:p>
        </p:txBody>
      </p:sp>
    </p:spTree>
    <p:extLst>
      <p:ext uri="{BB962C8B-B14F-4D97-AF65-F5344CB8AC3E}">
        <p14:creationId xmlns:p14="http://schemas.microsoft.com/office/powerpoint/2010/main" val="157179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REF">
      <a:dk1>
        <a:srgbClr val="000000"/>
      </a:dk1>
      <a:lt1>
        <a:srgbClr val="FFFFFF"/>
      </a:lt1>
      <a:dk2>
        <a:srgbClr val="44546A"/>
      </a:dk2>
      <a:lt2>
        <a:srgbClr val="E7E6E6"/>
      </a:lt2>
      <a:accent1>
        <a:srgbClr val="69C3D1"/>
      </a:accent1>
      <a:accent2>
        <a:srgbClr val="5795CD"/>
      </a:accent2>
      <a:accent3>
        <a:srgbClr val="383C49"/>
      </a:accent3>
      <a:accent4>
        <a:srgbClr val="382C4E"/>
      </a:accent4>
      <a:accent5>
        <a:srgbClr val="7C61A5"/>
      </a:accent5>
      <a:accent6>
        <a:srgbClr val="C8C8C8"/>
      </a:accent6>
      <a:hlink>
        <a:srgbClr val="7C61A5"/>
      </a:hlink>
      <a:folHlink>
        <a:srgbClr val="7C61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c92413-c097-4f39-b83c-a56d2fdc145d">
      <Terms xmlns="http://schemas.microsoft.com/office/infopath/2007/PartnerControls"/>
    </lcf76f155ced4ddcb4097134ff3c332f>
    <TaxCatchAll xmlns="d64264fa-5603-4e4e-a2f4-32f4724a08c4" xsi:nil="true"/>
    <Notes xmlns="9dc92413-c097-4f39-b83c-a56d2fdc145d" xsi:nil="true"/>
    <_dlc_DocId xmlns="b7db504c-0fbc-451d-87a5-be053ab2b035">HNVKUVHTHR6Q-1297957993-11991</_dlc_DocId>
    <_dlc_DocIdUrl xmlns="b7db504c-0fbc-451d-87a5-be053ab2b035">
      <Url>https://frbprod1.sharepoint.com/sites/8H-SEAALs/ResearchPMO/econlowdown2/_layouts/15/DocIdRedir.aspx?ID=HNVKUVHTHR6Q-1297957993-11991</Url>
      <Description>HNVKUVHTHR6Q-1297957993-11991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523E7D315B7547931FA5FF60C4B2C4" ma:contentTypeVersion="15" ma:contentTypeDescription="Create a new document." ma:contentTypeScope="" ma:versionID="693f117edcdba418f789b99ee6ce6a36">
  <xsd:schema xmlns:xsd="http://www.w3.org/2001/XMLSchema" xmlns:xs="http://www.w3.org/2001/XMLSchema" xmlns:p="http://schemas.microsoft.com/office/2006/metadata/properties" xmlns:ns2="b7db504c-0fbc-451d-87a5-be053ab2b035" xmlns:ns3="9dc92413-c097-4f39-b83c-a56d2fdc145d" xmlns:ns4="d64264fa-5603-4e4e-a2f4-32f4724a08c4" targetNamespace="http://schemas.microsoft.com/office/2006/metadata/properties" ma:root="true" ma:fieldsID="b85b2fbfa70e0c525514eaa3fab4abe4" ns2:_="" ns3:_="" ns4:_="">
    <xsd:import namespace="b7db504c-0fbc-451d-87a5-be053ab2b035"/>
    <xsd:import namespace="9dc92413-c097-4f39-b83c-a56d2fdc145d"/>
    <xsd:import namespace="d64264fa-5603-4e4e-a2f4-32f4724a08c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element ref="ns2:SharedWithUsers" minOccurs="0"/>
                <xsd:element ref="ns2:SharedWithDetails" minOccurs="0"/>
                <xsd:element ref="ns3:Not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b504c-0fbc-451d-87a5-be053ab2b03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c92413-c097-4f39-b83c-a56d2fdc145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94cc3ae-357c-4eb4-84e8-520ab3b4f5d4"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Text">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4264fa-5603-4e4e-a2f4-32f4724a08c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c0d51c7-0df4-4dc2-8a32-1af4c3d06417}" ma:internalName="TaxCatchAll" ma:showField="CatchAllData" ma:web="b7db504c-0fbc-451d-87a5-be053ab2b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B43F2A4-A1F2-42DC-9622-58B3DEDBEFEA}">
  <ds:schemaRefs>
    <ds:schemaRef ds:uri="http://www.w3.org/XML/1998/namespace"/>
    <ds:schemaRef ds:uri="http://purl.org/dc/elements/1.1/"/>
    <ds:schemaRef ds:uri="169648a2-4016-4297-a2ed-f21706a50546"/>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0a84864a-d371-4a71-bde3-948e3e19dc87"/>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A246DEF-EF8C-4C49-9A55-197AB92345A0}">
  <ds:schemaRefs>
    <ds:schemaRef ds:uri="http://schemas.microsoft.com/sharepoint/v3/contenttype/forms"/>
  </ds:schemaRefs>
</ds:datastoreItem>
</file>

<file path=customXml/itemProps3.xml><?xml version="1.0" encoding="utf-8"?>
<ds:datastoreItem xmlns:ds="http://schemas.openxmlformats.org/officeDocument/2006/customXml" ds:itemID="{C3A9714B-E53F-4BC6-91AA-0966937C421B}"/>
</file>

<file path=customXml/itemProps4.xml><?xml version="1.0" encoding="utf-8"?>
<ds:datastoreItem xmlns:ds="http://schemas.openxmlformats.org/officeDocument/2006/customXml" ds:itemID="{698E8144-4F78-4A34-B903-A8BBD1C33428}"/>
</file>

<file path=docMetadata/LabelInfo.xml><?xml version="1.0" encoding="utf-8"?>
<clbl:labelList xmlns:clbl="http://schemas.microsoft.com/office/2020/mipLabelMetadata">
  <clbl:label id="{65269c60-0483-4c57-9e8c-3779d6900235}" enabled="1" method="Privileged" siteId="{b397c653-5b19-463f-b9fc-af658ded9128}" removed="0"/>
</clbl:labelList>
</file>

<file path=docProps/app.xml><?xml version="1.0" encoding="utf-8"?>
<Properties xmlns="http://schemas.openxmlformats.org/officeDocument/2006/extended-properties" xmlns:vt="http://schemas.openxmlformats.org/officeDocument/2006/docPropsVTypes">
  <TotalTime>9760</TotalTime>
  <Words>453</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Calibri</vt:lpstr>
      <vt:lpstr>Tw Cen MT</vt:lpstr>
      <vt:lpstr>Office Theme</vt:lpstr>
      <vt:lpstr>Circular Flow Lesson</vt:lpstr>
      <vt:lpstr>Vocabulary: Resources </vt:lpstr>
      <vt:lpstr>Vocabulary: Resources</vt:lpstr>
      <vt:lpstr>Round 1 Goals and Instructions</vt:lpstr>
      <vt:lpstr>Circular Flow (pt.1)</vt:lpstr>
      <vt:lpstr>Round 2 Goals and Instructions</vt:lpstr>
      <vt:lpstr>Circular Flow Chart (pt. 2)</vt:lpstr>
      <vt:lpstr>Circular Flow Chart (pt. 3)</vt:lpstr>
      <vt:lpstr>Closure</vt:lpstr>
      <vt:lpstr>Closure (pt. 2)</vt:lpstr>
      <vt:lpstr>Closure (pt. 3)</vt:lpstr>
      <vt:lpstr>Circular Flow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Tucker, Cameron R</cp:lastModifiedBy>
  <cp:revision>44</cp:revision>
  <dcterms:created xsi:type="dcterms:W3CDTF">2019-08-27T14:59:33Z</dcterms:created>
  <dcterms:modified xsi:type="dcterms:W3CDTF">2026-05-07T15:34:11Z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0x0101006D523E7D315B7547931FA5FF60C4B2C4</vt:lpwstr>
  </property>
  <property fmtid="{D5CDD505-2E9C-101B-9397-08002B2CF9AE}" pid="3" name="_dlc_DocIdItemGuid">
    <vt:lpwstr>16f04d7e-7ede-40d7-869e-aad2b755754d</vt:lpwstr>
  </property>
  <property fmtid="{D5CDD505-2E9C-101B-9397-08002B2CF9AE}" pid="4" name="Tags">
    <vt:lpwstr/>
  </property>
  <property fmtid="{D5CDD505-2E9C-101B-9397-08002B2CF9AE}" pid="5" name="TitusGUID">
    <vt:lpwstr>c3ceed15-b1cd-4a42-89d8-724a16976a9e</vt:lpwstr>
  </property>
  <property fmtid="{D5CDD505-2E9C-101B-9397-08002B2CF9AE}" pid="6" name="MSIP_Label_65269c60-0483-4c57-9e8c-3779d6900235_Enabled">
    <vt:lpwstr>true</vt:lpwstr>
  </property>
  <property fmtid="{D5CDD505-2E9C-101B-9397-08002B2CF9AE}" pid="7" name="MSIP_Label_65269c60-0483-4c57-9e8c-3779d6900235_SetDate">
    <vt:lpwstr>2022-05-02T19:28:35Z</vt:lpwstr>
  </property>
  <property fmtid="{D5CDD505-2E9C-101B-9397-08002B2CF9AE}" pid="8" name="MSIP_Label_65269c60-0483-4c57-9e8c-3779d6900235_Method">
    <vt:lpwstr>Privileged</vt:lpwstr>
  </property>
  <property fmtid="{D5CDD505-2E9C-101B-9397-08002B2CF9AE}" pid="9" name="MSIP_Label_65269c60-0483-4c57-9e8c-3779d6900235_Name">
    <vt:lpwstr>65269c60-0483-4c57-9e8c-3779d6900235</vt:lpwstr>
  </property>
  <property fmtid="{D5CDD505-2E9C-101B-9397-08002B2CF9AE}" pid="10" name="MSIP_Label_65269c60-0483-4c57-9e8c-3779d6900235_SiteId">
    <vt:lpwstr>b397c653-5b19-463f-b9fc-af658ded9128</vt:lpwstr>
  </property>
  <property fmtid="{D5CDD505-2E9C-101B-9397-08002B2CF9AE}" pid="11" name="MSIP_Label_65269c60-0483-4c57-9e8c-3779d6900235_ActionId">
    <vt:lpwstr>346f8ff7-618b-4038-9cb8-91489eef4f07</vt:lpwstr>
  </property>
  <property fmtid="{D5CDD505-2E9C-101B-9397-08002B2CF9AE}" pid="12" name="MSIP_Label_65269c60-0483-4c57-9e8c-3779d6900235_ContentBits">
    <vt:lpwstr>0</vt:lpwstr>
  </property>
  <property fmtid="{D5CDD505-2E9C-101B-9397-08002B2CF9AE}" pid="13" name="MediaServiceImageTags">
    <vt:lpwstr/>
  </property>
</Properties>
</file>